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5143500" type="screen16x9"/>
  <p:notesSz cx="6858000" cy="9144000"/>
  <p:embeddedFontLst>
    <p:embeddedFont>
      <p:font typeface="Economica" charset="0"/>
      <p:regular r:id="rId19"/>
      <p:bold r:id="rId20"/>
      <p:italic r:id="rId21"/>
      <p:boldItalic r:id="rId22"/>
    </p:embeddedFont>
    <p:embeddedFont>
      <p:font typeface="Open Sans" charset="0"/>
      <p:regular r:id="rId23"/>
      <p:bold r:id="rId24"/>
      <p:italic r:id="rId25"/>
      <p:boldItalic r:id="rId26"/>
    </p:embeddedFont>
    <p:embeddedFont>
      <p:font typeface="La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4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 dpi="0" rotWithShape="1">
          <a:blip r:embed="rId14">
            <a:alphaModFix amt="9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8" y="7374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tx1"/>
                </a:solidFill>
              </a:rPr>
              <a:t>Vitang</a:t>
            </a:r>
          </a:p>
          <a:p>
            <a:pPr lvl="0" algn="l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tx1"/>
                </a:solidFill>
              </a:rPr>
              <a:t>Leading Digital Dentistry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 dirty="0" smtClean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Innovative Dental Service Based on Cutting Edge Digital Technologies</a:t>
            </a:r>
            <a:endParaRPr lang="en" sz="25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2160300" y="304650"/>
            <a:ext cx="4823400" cy="20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ct val="45833"/>
            </a:pPr>
            <a:r>
              <a:rPr lang="en-US" altLang="zh-CN" sz="2400" b="1" dirty="0" smtClean="0">
                <a:latin typeface="Economica"/>
                <a:ea typeface="Economica"/>
                <a:cs typeface="Economica"/>
                <a:sym typeface="Economica"/>
              </a:rPr>
              <a:t>What Can We Do?-- </a:t>
            </a:r>
            <a:r>
              <a:rPr lang="e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Crowns </a:t>
            </a:r>
            <a:r>
              <a:rPr lang="en" sz="2400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and Veneers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3D design and fabrication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Quicker turn-around than traditional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Better fitting and longevity than milling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Cutting Edge Design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300" y="2395425"/>
            <a:ext cx="2977600" cy="198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375" y="2395425"/>
            <a:ext cx="1904464" cy="19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325" y="2395425"/>
            <a:ext cx="1904475" cy="198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5" descr="logo-lg.png"/>
          <p:cNvPicPr preferRelativeResize="0"/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029350" y="206300"/>
            <a:ext cx="5266500" cy="205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sz="2400" b="1" dirty="0" smtClean="0">
                <a:latin typeface="Economica"/>
                <a:ea typeface="Economica"/>
                <a:cs typeface="Economica"/>
                <a:sym typeface="Economica"/>
              </a:rPr>
              <a:t>What Can We Do?-- </a:t>
            </a:r>
            <a:r>
              <a:rPr lang="e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Supportive </a:t>
            </a:r>
            <a:r>
              <a:rPr lang="en" sz="2400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surgical devices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3D design and fabrication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Help general dentists to perform implant procedures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25" y="2262275"/>
            <a:ext cx="2302300" cy="1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6050" y="2262274"/>
            <a:ext cx="2873100" cy="19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 l="23269" t="16891" r="23714" b="16891"/>
          <a:stretch/>
        </p:blipFill>
        <p:spPr>
          <a:xfrm>
            <a:off x="6468349" y="2262274"/>
            <a:ext cx="2420438" cy="191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5" descr="logo-lg.png"/>
          <p:cNvPicPr preferRelativeResize="0"/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19012" y="159075"/>
            <a:ext cx="6906000" cy="922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b="1" dirty="0" smtClean="0"/>
              <a:t>How Can We Do It?--</a:t>
            </a:r>
            <a:r>
              <a:rPr lang="en" b="1" dirty="0" smtClean="0"/>
              <a:t>Marketing </a:t>
            </a:r>
            <a:r>
              <a:rPr lang="en" b="1" dirty="0"/>
              <a:t>4Ps  Analysis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74" y="848400"/>
            <a:ext cx="7717624" cy="4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336250" y="1134750"/>
            <a:ext cx="2471100" cy="164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Design and/or 3D printing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--Crown and Bridge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--Surgical Guide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--Aligners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--Sleeping Devices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--Model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--Others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345000" y="1081575"/>
            <a:ext cx="2778600" cy="16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Stable Margin--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Quality and Service Sensitive--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Overall Low Cost--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Technology Barri</a:t>
            </a:r>
            <a:r>
              <a:rPr lang="en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er</a:t>
            </a:r>
            <a:r>
              <a:rPr lang="en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</a:t>
            </a:r>
          </a:p>
          <a:p>
            <a:pPr lvl="0" algn="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" sz="120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% of Gross Margin--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336250" y="3136400"/>
            <a:ext cx="2471100" cy="156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--B2B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--B2C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--Online Marketing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--Shows and Fairs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--Door to Door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345000" y="3136400"/>
            <a:ext cx="2679900" cy="16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0">
              <a:spcBef>
                <a:spcPts val="0"/>
              </a:spcBef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Dental Education--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Push Marketing--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Search Engines--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Personal Selling--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Discounts with Referrals--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SWOT-image_03-1-1024x5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375"/>
            <a:ext cx="8839201" cy="47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77550" y="859025"/>
            <a:ext cx="2682900" cy="14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The First Movers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Understanding of 3D Printing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High Customization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Fast Turnaround Time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High Quality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Digitalized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23850" y="859025"/>
            <a:ext cx="2778600" cy="14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Capital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Sales Force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Customer Pool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77550" y="3210625"/>
            <a:ext cx="2865300" cy="14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Trend of Digitalization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Customization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More Refined Division of Labor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Trend of direct sale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4755025" y="3210625"/>
            <a:ext cx="3294300" cy="156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Big Players Enter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New Gene Cure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Dentists Based Tech Eliminates Labs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Others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286350" y="222700"/>
            <a:ext cx="8781000" cy="48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altLang="zh-CN" sz="2400" b="1" dirty="0" smtClean="0">
                <a:latin typeface="Economica"/>
                <a:ea typeface="Economica"/>
                <a:cs typeface="Economica"/>
                <a:sym typeface="Economica"/>
              </a:rPr>
              <a:t>When Can We Achieve It?-- </a:t>
            </a:r>
            <a:r>
              <a:rPr lang="en" sz="2400" b="1" dirty="0" smtClean="0">
                <a:latin typeface="Economica"/>
                <a:ea typeface="Economica"/>
                <a:cs typeface="Economica"/>
                <a:sym typeface="Economica"/>
              </a:rPr>
              <a:t>Present </a:t>
            </a:r>
            <a: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  <a:t>and Future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endParaRPr lang="en" sz="18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endParaRPr lang="en" sz="18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r>
              <a:rPr lang="en" sz="1800" dirty="0" smtClean="0">
                <a:latin typeface="Economica"/>
                <a:ea typeface="Economica"/>
                <a:cs typeface="Economica"/>
                <a:sym typeface="Economica"/>
              </a:rPr>
              <a:t>Current </a:t>
            </a: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clients are local based. Such as Itec Dental Lab, Spectrum Dental Lab, Deton Dental Lab, </a:t>
            </a:r>
            <a:r>
              <a:rPr lang="en" sz="1800" dirty="0" smtClean="0">
                <a:latin typeface="Economica"/>
                <a:ea typeface="Economica"/>
                <a:cs typeface="Economica"/>
                <a:sym typeface="Economica"/>
              </a:rPr>
              <a:t>etc</a:t>
            </a: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endParaRPr lang="en"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We expect to achieve $2 M sales in the first 2 years. </a:t>
            </a: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endParaRPr lang="en" sz="18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r>
              <a:rPr lang="en" sz="1800" dirty="0" smtClean="0">
                <a:latin typeface="Economica"/>
                <a:ea typeface="Economica"/>
                <a:cs typeface="Economica"/>
                <a:sym typeface="Economica"/>
              </a:rPr>
              <a:t>$</a:t>
            </a: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10 M to $15 M in 5 years. </a:t>
            </a: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endParaRPr lang="en" sz="18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228600" rtl="0">
              <a:spcBef>
                <a:spcPts val="0"/>
              </a:spcBef>
              <a:buFont typeface="Economica"/>
              <a:buChar char="●"/>
            </a:pPr>
            <a:r>
              <a:rPr lang="en" sz="1800" dirty="0" smtClean="0">
                <a:latin typeface="Economica"/>
                <a:ea typeface="Economica"/>
                <a:cs typeface="Economica"/>
                <a:sym typeface="Economica"/>
              </a:rPr>
              <a:t>More </a:t>
            </a: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capacity and employees, website upgrade as well, needed.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11510"/>
            <a:ext cx="8064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solidFill>
                <a:srgbClr val="00B05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Who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Are We?--   </a:t>
            </a:r>
            <a:r>
              <a:rPr lang="en-US" altLang="zh-CN" sz="2000" dirty="0" err="1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Vitang</a:t>
            </a:r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Technology based in Tustin, CA. 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                          Professional and stable team.</a:t>
            </a:r>
            <a:endParaRPr lang="en-US" altLang="zh-CN" sz="400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endParaRPr lang="en-US" altLang="zh-CN" sz="800" dirty="0" smtClean="0">
              <a:solidFill>
                <a:srgbClr val="00B05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What </a:t>
            </a:r>
            <a:r>
              <a:rPr lang="en-US" altLang="zh-CN" sz="2400" b="1" dirty="0" smtClean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Is Happening Out There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?</a:t>
            </a:r>
            <a:r>
              <a:rPr lang="en-US" altLang="zh-CN" sz="20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--   </a:t>
            </a:r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Huge and fast growing market.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                                                             The tendency is more technology based.</a:t>
            </a:r>
            <a:r>
              <a:rPr lang="en-US" altLang="zh-CN" sz="8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</a:t>
            </a:r>
          </a:p>
          <a:p>
            <a:r>
              <a:rPr lang="en-US" altLang="zh-CN" sz="8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             </a:t>
            </a: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What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Can We Do?--   </a:t>
            </a:r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Design and manufacture orthodontics devices such as clear aligners, crowns and veneers as well, and supporting surgical units, such as surgical guide, etc.</a:t>
            </a:r>
            <a:endParaRPr lang="en-US" altLang="zh-CN" sz="800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endParaRPr lang="en-US" altLang="zh-CN" sz="800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How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Can We Do It</a:t>
            </a:r>
            <a:r>
              <a:rPr lang="en-US" altLang="zh-CN" sz="20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--   </a:t>
            </a:r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Channels and marketing tools are available.</a:t>
            </a:r>
          </a:p>
          <a:p>
            <a:endParaRPr lang="en-US" altLang="zh-CN" sz="800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When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Can We Achieve It</a:t>
            </a:r>
            <a:r>
              <a:rPr lang="en-US" altLang="zh-CN" sz="20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?--   </a:t>
            </a:r>
            <a:r>
              <a:rPr lang="en-US" altLang="zh-CN" sz="2000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We are already in marketing stage now and we expect $2 M in 2 years and $10M to $15M in 5 years.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Shape 75" descr="logo-lg.png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6441325" y="-20538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157100" y="646925"/>
            <a:ext cx="6829800" cy="114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latin typeface="Economica"/>
                <a:ea typeface="Economica"/>
                <a:cs typeface="Economica"/>
                <a:sym typeface="Economica"/>
              </a:rPr>
              <a:t>Thanks!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157100" y="1792325"/>
            <a:ext cx="4888500" cy="6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Economica"/>
                <a:ea typeface="Economica"/>
                <a:cs typeface="Economica"/>
                <a:sym typeface="Economica"/>
              </a:rPr>
              <a:t>Any Questions</a:t>
            </a:r>
            <a:r>
              <a:rPr lang="en" sz="4800" dirty="0" smtClean="0">
                <a:latin typeface="Economica"/>
                <a:ea typeface="Economica"/>
                <a:cs typeface="Economica"/>
                <a:sym typeface="Economica"/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endParaRPr lang="en" sz="4800" dirty="0" smtClean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84168" y="386789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Contact us by email:</a:t>
            </a:r>
          </a:p>
          <a:p>
            <a:r>
              <a:rPr lang="en-US" altLang="zh-CN" sz="1600" dirty="0" smtClean="0"/>
              <a:t>info@vitangtechnology.com</a:t>
            </a:r>
            <a:endParaRPr lang="zh-CN" altLang="en-US" sz="1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99542"/>
            <a:ext cx="6480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Who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Are We?</a:t>
            </a:r>
          </a:p>
          <a:p>
            <a:endParaRPr lang="en-US" altLang="zh-CN" sz="2400" b="1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What </a:t>
            </a:r>
            <a:r>
              <a:rPr lang="en-US" altLang="zh-CN" sz="2400" b="1" dirty="0" smtClean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Is Happening Out There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?</a:t>
            </a:r>
          </a:p>
          <a:p>
            <a:endParaRPr lang="en-US" altLang="zh-CN" sz="2400" b="1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What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Can We Do?</a:t>
            </a:r>
          </a:p>
          <a:p>
            <a:endParaRPr lang="en-US" altLang="zh-CN" sz="2400" b="1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How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Can We Do It?</a:t>
            </a:r>
          </a:p>
          <a:p>
            <a:endParaRPr lang="en-US" altLang="zh-CN" sz="2400" b="1" dirty="0" smtClean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  <a:latin typeface="Economica"/>
                <a:ea typeface="Economica"/>
                <a:cs typeface="Economica"/>
                <a:sym typeface="Economica"/>
              </a:rPr>
              <a:t>When</a:t>
            </a: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Can We Achieve It?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Shape 75" descr="logo-lg.png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6441325" y="-20538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162500" y="1124100"/>
            <a:ext cx="6751200" cy="14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Founded in Tustin, beautiful Orange County, California, since 2014, Vitang Technology was a Photosensitive Resin manufacturer. Our resin </a:t>
            </a:r>
            <a:r>
              <a:rPr lang="en" sz="1800" dirty="0" smtClean="0">
                <a:latin typeface="Economica"/>
                <a:ea typeface="Economica"/>
                <a:cs typeface="Economica"/>
                <a:sym typeface="Economica"/>
              </a:rPr>
              <a:t>was sold </a:t>
            </a: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globally matching many DLP and SLA printers such as Real Maker, Flashforge, Dental One, etc. The R&amp;D in the past years provides us precious experience about how does 3D printing technology apply in dental field.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1162500" y="389700"/>
            <a:ext cx="4561628" cy="73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-US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Who Are We?-- </a:t>
            </a:r>
            <a:r>
              <a:rPr lang="e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Company </a:t>
            </a:r>
            <a:r>
              <a:rPr lang="en" sz="2400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History</a:t>
            </a:r>
          </a:p>
        </p:txBody>
      </p:sp>
      <p:pic>
        <p:nvPicPr>
          <p:cNvPr id="74" name="Shape 74" descr="logo-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587" y="3067675"/>
            <a:ext cx="5619824" cy="12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-20538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307550"/>
            <a:ext cx="8586000" cy="4528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b="1" dirty="0" smtClean="0"/>
              <a:t>Who Are We?-- </a:t>
            </a:r>
            <a:r>
              <a:rPr lang="en" b="1" dirty="0" smtClean="0"/>
              <a:t>Our </a:t>
            </a:r>
            <a:r>
              <a:rPr lang="en" b="1" dirty="0"/>
              <a:t>Team</a:t>
            </a:r>
          </a:p>
          <a:p>
            <a:pPr lvl="0" rtl="0">
              <a:spcBef>
                <a:spcPts val="0"/>
              </a:spcBef>
              <a:buNone/>
            </a:pPr>
            <a:endParaRPr sz="1400" b="1" dirty="0"/>
          </a:p>
          <a:p>
            <a:pPr lvl="0" rtl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4A86E8"/>
                </a:solidFill>
              </a:rPr>
              <a:t>Ron Jiang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500" dirty="0"/>
              <a:t>CEO and investor, was a leader in Medical Devices manufacture field, especially in Zirconia.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500" dirty="0"/>
              <a:t>Over 20 years experience guides us in this niche but technology intensive market. </a:t>
            </a:r>
          </a:p>
          <a:p>
            <a:pPr lvl="0" rtl="0">
              <a:spcBef>
                <a:spcPts val="0"/>
              </a:spcBef>
              <a:buNone/>
            </a:pPr>
            <a:endParaRPr sz="1500" dirty="0"/>
          </a:p>
          <a:p>
            <a:pPr lvl="0" rtl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4A86E8"/>
                </a:solidFill>
              </a:rPr>
              <a:t>Sean Chen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dirty="0"/>
              <a:t>Chief Technical Officer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dirty="0"/>
              <a:t>12 years in dental industry, inventor of many dental products with total sales of more than $50 millions.</a:t>
            </a:r>
          </a:p>
          <a:p>
            <a:pPr lvl="0" rtl="0">
              <a:spcBef>
                <a:spcPts val="0"/>
              </a:spcBef>
              <a:buNone/>
            </a:pPr>
            <a:endParaRPr sz="1500" dirty="0"/>
          </a:p>
          <a:p>
            <a:pPr lvl="0" rtl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4A86E8"/>
                </a:solidFill>
              </a:rPr>
              <a:t>Tom </a:t>
            </a:r>
            <a:r>
              <a:rPr lang="en" sz="1500" b="1" dirty="0" smtClean="0">
                <a:solidFill>
                  <a:srgbClr val="4A86E8"/>
                </a:solidFill>
              </a:rPr>
              <a:t>Wang </a:t>
            </a:r>
            <a:endParaRPr lang="en" sz="1500" b="1" dirty="0">
              <a:solidFill>
                <a:srgbClr val="4A86E8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500" dirty="0"/>
              <a:t>VP and sales manager.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500" dirty="0" smtClean="0"/>
              <a:t>2010 to 2015, </a:t>
            </a:r>
            <a:r>
              <a:rPr lang="en" sz="1500" dirty="0"/>
              <a:t>Tom </a:t>
            </a:r>
            <a:r>
              <a:rPr lang="en" sz="1500" dirty="0" smtClean="0"/>
              <a:t>was a </a:t>
            </a:r>
            <a:r>
              <a:rPr lang="en" sz="1500" dirty="0"/>
              <a:t>sales person in financial field. Top 10 sales in Hana Bank of 2014. </a:t>
            </a:r>
          </a:p>
          <a:p>
            <a:pPr lvl="0" rtl="0">
              <a:spcBef>
                <a:spcPts val="0"/>
              </a:spcBef>
              <a:buNone/>
            </a:pPr>
            <a:endParaRPr sz="1500" dirty="0"/>
          </a:p>
          <a:p>
            <a:pPr lvl="0" rtl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4A86E8"/>
                </a:solidFill>
              </a:rPr>
              <a:t>Shawn Shao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500" dirty="0"/>
              <a:t>Product Engineer, Master of Science in Product Development Engineering from USC. </a:t>
            </a:r>
          </a:p>
          <a:p>
            <a:pPr lvl="0" rtl="0">
              <a:spcBef>
                <a:spcPts val="0"/>
              </a:spcBef>
              <a:buNone/>
            </a:pPr>
            <a:endParaRPr sz="1500" dirty="0"/>
          </a:p>
          <a:p>
            <a:pPr lvl="0" rtl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4A86E8"/>
                </a:solidFill>
              </a:rPr>
              <a:t>Ye Tian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500" dirty="0"/>
              <a:t>Product assistant, Master of Science in Mechanical Engineering from Texas A&amp;M</a:t>
            </a:r>
          </a:p>
        </p:txBody>
      </p:sp>
      <p:pic>
        <p:nvPicPr>
          <p:cNvPr id="3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642200" y="464850"/>
            <a:ext cx="5859600" cy="421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What Is Happening Out There?--</a:t>
            </a:r>
            <a:r>
              <a:rPr lang="en" altLang="zh-C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US Dental Market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3">
                  <a:lumMod val="50000"/>
                </a:schemeClr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0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~ $150 Billion in total size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020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~ 150,000 dentists</a:t>
            </a:r>
          </a:p>
          <a:p>
            <a:pPr marL="914400" lvl="1" indent="-33020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120,000 general dentists</a:t>
            </a:r>
          </a:p>
          <a:p>
            <a:pPr marL="914400" lvl="1" indent="-33020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30,000 specialists: endodontists, orthodontists, periodontists, oral surgeons</a:t>
            </a:r>
          </a:p>
          <a:p>
            <a:pPr marL="914400" lvl="1" indent="-3302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400,000 dental hygienists, assistants, dental lab technicians</a:t>
            </a:r>
          </a:p>
          <a:p>
            <a:pPr marL="457200" lvl="0" indent="0">
              <a:spcBef>
                <a:spcPts val="0"/>
              </a:spcBef>
              <a:buNone/>
            </a:pPr>
            <a:endParaRPr sz="16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020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Fastest growing segments: specialty market</a:t>
            </a:r>
          </a:p>
          <a:p>
            <a:pPr marL="914400" lvl="1" indent="-33020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Implants, $10 Billion in a 5 years.  </a:t>
            </a:r>
          </a:p>
          <a:p>
            <a:pPr marL="914400" lvl="1" indent="-33020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Orthodontics</a:t>
            </a:r>
          </a:p>
          <a:p>
            <a:pPr marL="914400" lvl="1" indent="-3302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Endodontics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Dental laboratories</a:t>
            </a:r>
          </a:p>
          <a:p>
            <a:pPr marL="914400" lvl="1" indent="-3302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~ $6 Billion in US </a:t>
            </a:r>
          </a:p>
          <a:p>
            <a:pPr marL="0" lvl="0" indent="0">
              <a:spcBef>
                <a:spcPts val="0"/>
              </a:spcBef>
              <a:buNone/>
            </a:pPr>
            <a:endParaRPr dirty="0">
              <a:solidFill>
                <a:schemeClr val="accent3">
                  <a:lumMod val="50000"/>
                </a:schemeClr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4294967295"/>
          </p:nvPr>
        </p:nvSpPr>
        <p:spPr>
          <a:xfrm>
            <a:off x="1187624" y="123478"/>
            <a:ext cx="6988822" cy="8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US" altLang="zh-CN" sz="800" b="1" dirty="0" smtClean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What Is Happening Out There?-- </a:t>
            </a:r>
            <a:r>
              <a:rPr lang="en" sz="2400" b="1" dirty="0" smtClean="0">
                <a:latin typeface="Economica"/>
                <a:ea typeface="Economica"/>
                <a:cs typeface="Economica"/>
                <a:sym typeface="Economica"/>
              </a:rPr>
              <a:t>Technology </a:t>
            </a:r>
            <a: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  <a:t>Trends in Dentistry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2297025" y="1156200"/>
            <a:ext cx="4192500" cy="37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Digital Dentistry</a:t>
            </a:r>
          </a:p>
          <a:p>
            <a:pPr marL="914400" lvl="1" indent="-330200" rtl="0">
              <a:spcBef>
                <a:spcPts val="0"/>
              </a:spcBef>
              <a:buClr>
                <a:srgbClr val="4A86E8"/>
              </a:buClr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Clinical CAD/CAM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10% market share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Intraoral scanning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Crown milling</a:t>
            </a:r>
          </a:p>
          <a:p>
            <a:pPr marL="914400" lvl="1" indent="-330200" rtl="0">
              <a:spcBef>
                <a:spcPts val="0"/>
              </a:spcBef>
              <a:buClr>
                <a:srgbClr val="4A86E8"/>
              </a:buClr>
              <a:buSzPct val="100000"/>
              <a:buFont typeface="Economica"/>
              <a:buChar char="○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Laboratory 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fast growing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3D model imaging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Crown and bridge designs and productions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Delicate designs and fabrications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3D models and surgical supporting devices</a:t>
            </a:r>
          </a:p>
          <a:p>
            <a:pPr marL="1371600" lvl="2" indent="-330200" rtl="0">
              <a:spcBef>
                <a:spcPts val="0"/>
              </a:spcBef>
              <a:buSzPct val="100000"/>
              <a:buFont typeface="Economica"/>
              <a:buChar char="■"/>
            </a:pPr>
            <a:r>
              <a:rPr lang="en" sz="16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Orthodontics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1447053" y="474825"/>
            <a:ext cx="6419400" cy="8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sz="2400" b="1" dirty="0" smtClean="0">
                <a:latin typeface="Economica"/>
                <a:ea typeface="Economica"/>
                <a:cs typeface="Economica"/>
                <a:sym typeface="Economica"/>
              </a:rPr>
              <a:t>What Can We Do?--</a:t>
            </a:r>
            <a:r>
              <a:rPr lang="en" sz="2400" b="1" dirty="0" smtClean="0">
                <a:latin typeface="Economica"/>
                <a:ea typeface="Economica"/>
                <a:cs typeface="Economica"/>
                <a:sym typeface="Economica"/>
              </a:rPr>
              <a:t>Vitang’s </a:t>
            </a:r>
            <a: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  <a:t>Missions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531800" y="1294725"/>
            <a:ext cx="6249900" cy="302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Using cutting edge digital technologies to provide faster, more esthetics and more reliable dental services. 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Three directions: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Orthodontics:  clear aligners and traditional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Crowns and veneers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indent="-342900"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Supporting surgical units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" name="Shape 75" descr="logo-lg.png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900650" y="347150"/>
            <a:ext cx="5342700" cy="18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sz="2400" b="1" dirty="0" smtClean="0">
                <a:latin typeface="Economica"/>
                <a:ea typeface="Economica"/>
                <a:cs typeface="Economica"/>
                <a:sym typeface="Economica"/>
              </a:rPr>
              <a:t>What Can We Do?-- </a:t>
            </a:r>
            <a:r>
              <a:rPr lang="en" sz="2400" b="1" dirty="0" smtClean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Orthodontics</a:t>
            </a:r>
            <a:r>
              <a:rPr lang="en" sz="24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:  clear aligners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Fast growing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~$2 Billion market in US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Technology is ready to go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Marketing targets: general dentists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400" y="2329825"/>
            <a:ext cx="2778626" cy="17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100" y="2552649"/>
            <a:ext cx="2871124" cy="131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5" descr="logo-lg.png"/>
          <p:cNvPicPr preferRelativeResize="0"/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056750" y="597175"/>
            <a:ext cx="7030500" cy="162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sz="2400" b="1" dirty="0" smtClean="0">
                <a:latin typeface="Economica"/>
                <a:ea typeface="Economica"/>
                <a:cs typeface="Economica"/>
                <a:sym typeface="Economica"/>
              </a:rPr>
              <a:t>What Can We Do?-- </a:t>
            </a:r>
            <a:r>
              <a:rPr lang="en" sz="2400" b="1" dirty="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Traditional </a:t>
            </a:r>
            <a:r>
              <a:rPr lang="en" sz="2400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Orthodontics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Helping general dentists or orthodontists to quickly align metal brackets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Char char="●"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The first in the market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5459550" y="2439792"/>
            <a:ext cx="30000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750" y="2224600"/>
            <a:ext cx="3462575" cy="21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325" y="2224600"/>
            <a:ext cx="3124919" cy="21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5" descr="logo-lg.png"/>
          <p:cNvPicPr preferRelativeResize="0"/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6441325" y="0"/>
            <a:ext cx="2702676" cy="5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800</Words>
  <Application>Microsoft Office PowerPoint</Application>
  <PresentationFormat>全屏显示(16:9)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Arial</vt:lpstr>
      <vt:lpstr>宋体</vt:lpstr>
      <vt:lpstr>Economica</vt:lpstr>
      <vt:lpstr>Open Sans</vt:lpstr>
      <vt:lpstr>Lato</vt:lpstr>
      <vt:lpstr>Luxe</vt:lpstr>
      <vt:lpstr>Vitang Leading Digital Dentistry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Vitang Leading Digital Dentistry</dc:title>
  <dc:creator>Administrator</dc:creator>
  <cp:lastModifiedBy>Administrator</cp:lastModifiedBy>
  <cp:revision>28</cp:revision>
  <dcterms:modified xsi:type="dcterms:W3CDTF">2017-09-29T22:29:02Z</dcterms:modified>
</cp:coreProperties>
</file>