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8" r:id="rId4"/>
    <p:sldId id="269" r:id="rId5"/>
    <p:sldId id="264" r:id="rId6"/>
    <p:sldId id="257" r:id="rId7"/>
    <p:sldId id="266" r:id="rId8"/>
    <p:sldId id="267" r:id="rId9"/>
    <p:sldId id="263" r:id="rId10"/>
    <p:sldId id="259" r:id="rId11"/>
    <p:sldId id="260" r:id="rId12"/>
    <p:sldId id="261" r:id="rId13"/>
    <p:sldId id="262" r:id="rId14"/>
    <p:sldId id="270" r:id="rId15"/>
    <p:sldId id="26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C7BFF-5CAE-48F3-945E-96FB906FB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ED6E5-2DB8-44AE-9E3D-70F183468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6E596-3268-4683-8765-D21D7DA1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4047C7-C258-4649-B132-ABF16A5F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2EEE7-364C-4617-B0DD-B864D6E8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140F3-5237-4B52-9034-CD9065C3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782769-6A14-496C-B211-B5CD5A433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22C3A4-5717-4295-A1C5-FB9B8273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C217CE-DF42-46A2-9098-E5422523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67361-1C20-4AB9-B8B3-066319EE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98A211-3B6E-4829-B8E1-BFE45940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3F834A-8E52-43FA-807C-79CF16A9E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80CFF2-17F0-4DAE-8379-F37BEA85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5618B3-89A6-41F5-BA3F-5D2935F7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896360-2067-4F87-821E-DAF2A589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E8579-B472-4CDB-B654-832FB3FF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C5D3FA-ED92-4426-A6FE-67535FAD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05FB2-6E2E-4E49-AC24-A9A29CB1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1E6EF8-6C5C-482E-B706-529AB5EE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6976C-DF6A-4820-A6A0-5FEBC071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34B51-C426-4A84-8633-8E61D824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296752-FE7F-49B9-872D-997B25966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E5D387-7344-41D1-8617-F2BD6D67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6BA2C8-A565-4A6D-9EDB-2CEF65DC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0D1F2-809E-42B3-9170-BD6AF82C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3982C-026A-4807-B153-3DCDF9C9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A8E31-697E-44A8-A6B0-41BEC3D9C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939BB5-697A-4923-A1C6-7455DBA65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AE5B7D-A5A8-4B78-97EC-38EAE3B1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AE6FC-C10D-4FC8-9805-1AAB7EC5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DE9C9F-AF4F-41A6-B55E-54819192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D28C-AF66-4693-89E7-DC050AD6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3E0AAC-7813-4656-950C-49BA3AD2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2C714E-6E83-4133-998E-19F7882D3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809188-A142-4200-A6A0-D880C717D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04B355-7E02-42C6-B9DA-CDB094197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052332C-14A9-4E55-ACD3-0C8C8295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03C173-6C30-4F96-8E67-4715C777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988D1F-F894-4085-9EE7-6EDF2F4E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6EA21-404D-4F93-A2D4-0D396F61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35C32D-123A-4A12-9474-FE2D1E7E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438658-A14B-4E07-9220-5940E7CD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D34DE-1067-4C17-B28C-CBDC681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C1B233-0A90-4249-9D9D-C530E391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0D659F-9BBD-4CBB-84E9-46A391C8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E89098-9A0F-48DF-9B0D-8D022265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ECA09-2EFF-4574-97E3-09DD4056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490C75-0301-4D13-91C2-2EAA770B8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82E0B6-4F19-4419-B877-8B548F0F3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D4586F-DCD6-425D-8BF5-F769C228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CF2C66-BC29-4D02-A276-3BC98FFF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D8BF08-D178-404E-AF2A-030BC76D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E03C8-17E1-4290-9BF0-657E70F1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3D4E9-28C5-4025-81E0-E70E69F55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5E51C8-1112-4E53-A46C-E05E7AD71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1686D-0AE1-49D0-BFC4-D3152169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F4E22A-06FC-4AA5-8486-DE586F7E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E253C5-91BE-4A0F-B5AD-A91D7466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650C4A-49B7-4975-AB90-DB6C2902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369D38-B7C6-41E7-AD0E-035B2D999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C27F2-AD53-414F-9F32-6B280AA74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E786-3635-4AF3-9C4F-40B2815013FB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591A2-368F-4D1E-BD97-C14E7D6F7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3714A-B868-497A-B28D-29FC4735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81CE-B138-4682-A226-8B6536819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C51A0C-2A99-4CE3-A7BC-C27FEA2C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238CD4C-6690-4539-8B46-879E64F3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024"/>
            <a:ext cx="10515600" cy="4548671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/>
              <a:t>SABPA 7</a:t>
            </a:r>
            <a:r>
              <a:rPr lang="en-US" sz="6600" b="1" baseline="30000" dirty="0"/>
              <a:t>th</a:t>
            </a:r>
            <a:r>
              <a:rPr lang="en-US" sz="6600" b="1" dirty="0"/>
              <a:t> Career Development Event</a:t>
            </a:r>
            <a:endParaRPr lang="en-US" sz="6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		Stephen Zhou	</a:t>
            </a:r>
          </a:p>
          <a:p>
            <a:pPr marL="0" indent="0">
              <a:buNone/>
            </a:pPr>
            <a:r>
              <a:rPr lang="en-US" dirty="0"/>
              <a:t>				Oct 28, 2017</a:t>
            </a:r>
          </a:p>
          <a:p>
            <a:pPr marL="0" indent="0">
              <a:buNone/>
            </a:pPr>
            <a:r>
              <a:rPr lang="en-US" dirty="0"/>
              <a:t>				Irvine</a:t>
            </a:r>
          </a:p>
        </p:txBody>
      </p:sp>
    </p:spTree>
    <p:extLst>
      <p:ext uri="{BB962C8B-B14F-4D97-AF65-F5344CB8AC3E}">
        <p14:creationId xmlns:p14="http://schemas.microsoft.com/office/powerpoint/2010/main" val="14668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1AA971D4-B791-4E57-8A0F-8FC90D0B5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E93EB87E-A685-413C-B4D8-AAEEBEE48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3766" y="1690688"/>
            <a:ext cx="7620000" cy="5715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/>
              <a:t>Boss: </a:t>
            </a:r>
            <a:r>
              <a:rPr lang="en-US" altLang="en-US" sz="1800" dirty="0"/>
              <a:t>(</a:t>
            </a:r>
            <a:r>
              <a:rPr lang="en-US" altLang="en-US" sz="1800" i="1" dirty="0"/>
              <a:t>Seek first to understand)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/>
              <a:t>Understand what is his/her role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/>
              <a:t>Understand what is your role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600" dirty="0"/>
              <a:t>Never ask a question you should answer by yourself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/>
              <a:t>Propose your solutions and ask your boss to support you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600" dirty="0"/>
              <a:t>Chain of command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718734" y="675746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171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C9ADEE7-F401-4EBE-BF38-C7ECA0AD9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8133" y="13970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861B037-2901-4113-A64C-92850969D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5867" y="1591733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/>
              <a:t>Boss </a:t>
            </a:r>
            <a:r>
              <a:rPr lang="en-US" altLang="en-US" sz="1600" i="1" dirty="0"/>
              <a:t>(then to be understood):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Be brief, to the point, your boss is a busy guy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Keep your timeline, inform your boss of any unexpected delays.  Give your boss the impression that you are a problem solver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Be a good negotiator, set reasonable expectations, be upfront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Keep a professional relationship with your boss; no/little personal relationship is just fine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930399" y="479425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48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CDF02FF0-C412-41DB-9BC3-CF85567B2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7CF812DC-03E5-4B6E-B4D2-4EE70E6AE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5134" y="1905000"/>
            <a:ext cx="7700605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/>
              <a:t>Peers </a:t>
            </a:r>
            <a:r>
              <a:rPr lang="en-US" altLang="en-US" sz="2000" i="1" dirty="0"/>
              <a:t>(win-win)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Understand your peer’s responsibility and boundary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Have a regular meeting schedule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Be supportive and ask for support in return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Create a win-win situation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Occasionally need to manipulate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Fight is your last resort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Say Thanks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794934" y="675746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064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0441F57-2E90-4FE2-98C3-028DD24CB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5DCE7325-CAB2-4557-BE53-4913C1B7A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327" y="1964267"/>
            <a:ext cx="7827606" cy="556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Subordinates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Be a leader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1800" dirty="0"/>
              <a:t>give them credits and spotlight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1800" dirty="0"/>
              <a:t>Take total responsibility when things go south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1800" dirty="0"/>
              <a:t>Promote them or give them a big raise for excellent jobs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Don’t simply tell them what to do.  Tell them what your goal and requirements.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Encourage them to develop a plan for themselves, have them commit to it, hold them responsible for the plan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Reward good performers and discourage bad behaviors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Say a lot of thanks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794934" y="675746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389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08691"/>
            <a:ext cx="845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Start-up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Innovative Technology</a:t>
            </a:r>
          </a:p>
          <a:p>
            <a:pPr lvl="1"/>
            <a:r>
              <a:rPr lang="en-US" sz="2000" dirty="0"/>
              <a:t>Billion dollar market potential</a:t>
            </a:r>
          </a:p>
          <a:p>
            <a:pPr lvl="1"/>
            <a:r>
              <a:rPr lang="en-US" sz="2000" dirty="0"/>
              <a:t>Patentable exclusive technology/product</a:t>
            </a:r>
          </a:p>
          <a:p>
            <a:pPr lvl="1"/>
            <a:r>
              <a:rPr lang="en-US" sz="2000" dirty="0"/>
              <a:t>Clinically proven (outside USA)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Leader’s Vision (Philosophy)</a:t>
            </a:r>
          </a:p>
          <a:p>
            <a:pPr lvl="1"/>
            <a:r>
              <a:rPr lang="en-US" sz="2000" dirty="0"/>
              <a:t>Vision</a:t>
            </a:r>
          </a:p>
          <a:p>
            <a:pPr lvl="1"/>
            <a:r>
              <a:rPr lang="en-US" sz="2200" dirty="0"/>
              <a:t>Exit 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Know when to abandon the ship but never burn bridge</a:t>
            </a:r>
          </a:p>
          <a:p>
            <a:pPr lvl="1"/>
            <a:r>
              <a:rPr lang="en-US" sz="2000" dirty="0"/>
              <a:t>When CEO’s vision collides with yours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-457200">
              <a:buNone/>
            </a:pPr>
            <a:r>
              <a:rPr lang="en-US" sz="2000" b="1" dirty="0"/>
              <a:t>My lessons: you controls the company; or your partner is a proven leader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447800" y="675746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SABPA 7</a:t>
            </a:r>
            <a:r>
              <a:rPr lang="en-US" sz="2600" b="1" baseline="30000" dirty="0"/>
              <a:t>th</a:t>
            </a:r>
            <a:r>
              <a:rPr lang="en-US" sz="2600" b="1" dirty="0"/>
              <a:t> Career Development – A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8792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               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667934" y="520435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910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C006F-229B-4970-9832-7E67DC5D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D89F6-9D62-43B5-AD88-A2FE6D59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2580989"/>
            <a:ext cx="8839200" cy="5862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700" dirty="0"/>
              <a:t>  Self Introduction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1331795-1B9D-490D-8562-D4C4C2C1BD14}"/>
              </a:ext>
            </a:extLst>
          </p:cNvPr>
          <p:cNvSpPr txBox="1">
            <a:spLocks/>
          </p:cNvSpPr>
          <p:nvPr/>
        </p:nvSpPr>
        <p:spPr>
          <a:xfrm>
            <a:off x="1684867" y="520435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SABPA 7</a:t>
            </a:r>
            <a:r>
              <a:rPr lang="en-US" sz="2600" b="1" baseline="30000" dirty="0"/>
              <a:t>th</a:t>
            </a:r>
            <a:r>
              <a:rPr lang="en-US" sz="2600" b="1" dirty="0"/>
              <a:t> Career Development – A Personal Experience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F9F40FE-1760-40E2-9958-BC2923845CC5}"/>
              </a:ext>
            </a:extLst>
          </p:cNvPr>
          <p:cNvSpPr txBox="1">
            <a:spLocks/>
          </p:cNvSpPr>
          <p:nvPr/>
        </p:nvSpPr>
        <p:spPr>
          <a:xfrm>
            <a:off x="1550504" y="3276731"/>
            <a:ext cx="8839200" cy="5862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 Career Development: Self-Development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512FA2-B10C-4DCF-BD0C-F0105E18301B}"/>
              </a:ext>
            </a:extLst>
          </p:cNvPr>
          <p:cNvSpPr txBox="1">
            <a:spLocks/>
          </p:cNvSpPr>
          <p:nvPr/>
        </p:nvSpPr>
        <p:spPr>
          <a:xfrm>
            <a:off x="1550504" y="3959221"/>
            <a:ext cx="8839200" cy="5862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 </a:t>
            </a:r>
            <a:r>
              <a:rPr lang="en-US" sz="3700" dirty="0"/>
              <a:t>Personal Experience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6786842-9004-4A0D-8BCA-985B20FC7DFE}"/>
              </a:ext>
            </a:extLst>
          </p:cNvPr>
          <p:cNvSpPr txBox="1">
            <a:spLocks/>
          </p:cNvSpPr>
          <p:nvPr/>
        </p:nvSpPr>
        <p:spPr>
          <a:xfrm>
            <a:off x="1994452" y="4628459"/>
            <a:ext cx="8395252" cy="5862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In Large Companies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8E55198-480F-468A-805F-8EE71437B5BA}"/>
              </a:ext>
            </a:extLst>
          </p:cNvPr>
          <p:cNvSpPr txBox="1">
            <a:spLocks/>
          </p:cNvSpPr>
          <p:nvPr/>
        </p:nvSpPr>
        <p:spPr>
          <a:xfrm>
            <a:off x="1994452" y="5271191"/>
            <a:ext cx="8395252" cy="5862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In Start-up Companies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F9858B-5747-448E-80FD-73FA3A3FFABE}"/>
              </a:ext>
            </a:extLst>
          </p:cNvPr>
          <p:cNvSpPr txBox="1"/>
          <p:nvPr/>
        </p:nvSpPr>
        <p:spPr>
          <a:xfrm>
            <a:off x="1550504" y="1694128"/>
            <a:ext cx="2240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89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148" t="5555" r="24222" b="7037"/>
          <a:stretch/>
        </p:blipFill>
        <p:spPr>
          <a:xfrm>
            <a:off x="7181791" y="2827867"/>
            <a:ext cx="1911409" cy="2168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037" t="2222" r="15037" b="2593"/>
          <a:stretch/>
        </p:blipFill>
        <p:spPr>
          <a:xfrm>
            <a:off x="1888066" y="2827867"/>
            <a:ext cx="1998133" cy="2175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05" y="2827867"/>
            <a:ext cx="1796362" cy="2007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8066" y="2162588"/>
            <a:ext cx="6778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 – Cataract Surgery and Intraocular lens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050" y="5787579"/>
            <a:ext cx="7615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R&amp;D in Biomaterial/Intraocular lens for cataract surgery (1990 – 2017)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399" y="5207414"/>
            <a:ext cx="791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Incision size 9 mm                   about 2 mm                           Intraocular lens inside eye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608666" y="1825625"/>
            <a:ext cx="974513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684867" y="520435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SABPA 7</a:t>
            </a:r>
            <a:r>
              <a:rPr lang="en-US" sz="2600" b="1" baseline="30000" dirty="0"/>
              <a:t>th</a:t>
            </a:r>
            <a:r>
              <a:rPr lang="en-US" sz="2600" b="1" dirty="0"/>
              <a:t> Career Development – A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37565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4" y="3472491"/>
            <a:ext cx="1941448" cy="6764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3" t="8537" r="70837" b="9511"/>
          <a:stretch/>
        </p:blipFill>
        <p:spPr>
          <a:xfrm>
            <a:off x="3681969" y="3383161"/>
            <a:ext cx="1981200" cy="855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2690" b="22465"/>
          <a:stretch/>
        </p:blipFill>
        <p:spPr>
          <a:xfrm>
            <a:off x="6404476" y="3365516"/>
            <a:ext cx="1698124" cy="890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945" y="3100652"/>
            <a:ext cx="1409226" cy="14201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659467" y="873257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SABPA 7</a:t>
            </a:r>
            <a:r>
              <a:rPr lang="en-US" sz="2600" b="1" baseline="30000" dirty="0"/>
              <a:t>th</a:t>
            </a:r>
            <a:r>
              <a:rPr lang="en-US" sz="2600" b="1" dirty="0"/>
              <a:t> Career Development – A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21297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21" t="12411"/>
          <a:stretch/>
        </p:blipFill>
        <p:spPr>
          <a:xfrm>
            <a:off x="1014009" y="2729752"/>
            <a:ext cx="3576918" cy="3321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43" t="10486"/>
          <a:stretch/>
        </p:blipFill>
        <p:spPr>
          <a:xfrm>
            <a:off x="6391834" y="2608729"/>
            <a:ext cx="3597040" cy="3442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971" y="2729752"/>
            <a:ext cx="1143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University </a:t>
            </a:r>
          </a:p>
          <a:p>
            <a:r>
              <a:rPr lang="en-US" dirty="0"/>
              <a:t>Degree</a:t>
            </a:r>
          </a:p>
          <a:p>
            <a:endParaRPr lang="en-US" dirty="0"/>
          </a:p>
          <a:p>
            <a:r>
              <a:rPr lang="en-US" dirty="0"/>
              <a:t>First Job</a:t>
            </a:r>
          </a:p>
          <a:p>
            <a:endParaRPr lang="en-US" dirty="0"/>
          </a:p>
          <a:p>
            <a:r>
              <a:rPr lang="en-US" dirty="0"/>
              <a:t>Or 2</a:t>
            </a:r>
            <a:r>
              <a:rPr lang="en-US" baseline="30000" dirty="0"/>
              <a:t>nd</a:t>
            </a:r>
            <a:r>
              <a:rPr lang="en-US" dirty="0"/>
              <a:t> Job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66971" y="4259097"/>
            <a:ext cx="1126729" cy="10085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505761" y="4463889"/>
            <a:ext cx="2132107" cy="705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429" y="3335867"/>
            <a:ext cx="1886571" cy="105459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000" b="1" dirty="0"/>
              <a:t>What is the most important factor in Career Advancement?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595471" y="666207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472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743C5-7184-4054-9B92-D1EE32DA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5" y="2017413"/>
            <a:ext cx="7788228" cy="416325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1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dirty="0"/>
              <a:t>Answer:  It is You!</a:t>
            </a:r>
          </a:p>
          <a:p>
            <a:pPr lvl="1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dirty="0"/>
              <a:t>How You deal with customer and colleagues</a:t>
            </a:r>
          </a:p>
          <a:p>
            <a:pPr lvl="1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dirty="0"/>
              <a:t>So, </a:t>
            </a:r>
            <a:r>
              <a:rPr lang="en-US" sz="4400" u="sng" dirty="0"/>
              <a:t>Career Development </a:t>
            </a:r>
            <a:r>
              <a:rPr lang="en-US" sz="4400" dirty="0"/>
              <a:t>is </a:t>
            </a:r>
            <a:r>
              <a:rPr lang="en-US" sz="4400" u="sng" dirty="0"/>
              <a:t>Self-Development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5" y="644525"/>
            <a:ext cx="7509933" cy="10064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600" b="1" dirty="0"/>
              <a:t>SABPA 7</a:t>
            </a:r>
            <a:r>
              <a:rPr lang="en-US" sz="2600" b="1" baseline="30000" dirty="0"/>
              <a:t>th</a:t>
            </a:r>
            <a:r>
              <a:rPr lang="en-US" sz="2600" b="1" dirty="0"/>
              <a:t> Career Development – A 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18037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34" y="365126"/>
            <a:ext cx="7730065" cy="101494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600" b="1" dirty="0"/>
              <a:t>SABPA 7</a:t>
            </a:r>
            <a:r>
              <a:rPr lang="en-US" sz="2600" b="1" baseline="30000" dirty="0"/>
              <a:t>th</a:t>
            </a:r>
            <a:r>
              <a:rPr lang="en-US" sz="2600" b="1" dirty="0"/>
              <a:t> Career Development – A Personal Experience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386" y="1728788"/>
            <a:ext cx="3276414" cy="4448175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8735" y="1777206"/>
            <a:ext cx="32353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743C5-7184-4054-9B92-D1EE32DA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5" y="2017413"/>
            <a:ext cx="7720495" cy="416325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dirty="0"/>
              <a:t>Your relationship with</a:t>
            </a:r>
          </a:p>
          <a:p>
            <a:pPr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/>
              <a:t>Boss</a:t>
            </a:r>
          </a:p>
          <a:p>
            <a:pPr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/>
              <a:t>Peers</a:t>
            </a:r>
          </a:p>
          <a:p>
            <a:pPr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/>
              <a:t>Subordinate</a:t>
            </a:r>
          </a:p>
          <a:p>
            <a:pPr lvl="1" indent="-685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/>
              <a:t>Yourself</a:t>
            </a:r>
          </a:p>
          <a:p>
            <a:pPr lvl="1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/>
          </a:p>
          <a:p>
            <a:pPr lvl="1" indent="-6858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600" u="sng" dirty="0"/>
          </a:p>
          <a:p>
            <a:pPr>
              <a:buFont typeface="Wingdings" panose="05000000000000000000" pitchFamily="2" charset="2"/>
              <a:buChar char="§"/>
            </a:pP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540935" y="520435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68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23F0D180-F351-4E38-A8BE-4A12CC438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284AA0A-6BCE-4D3D-8EBC-FF9AE653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1" y="1859353"/>
            <a:ext cx="7349067" cy="461433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/>
              <a:t>Yourself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Your career goal: technical, managerial, both?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Be positive and confident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Set priorities  </a:t>
            </a:r>
            <a:endParaRPr lang="en-US" altLang="en-US" sz="900" dirty="0"/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Take calculated risks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Communication skills 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Always be prepared, be adaptive (Proactive)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Commitment vs royalty (Sharpen your saw)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/>
              <a:t>Be persistent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1A921-CD9C-4C54-B2B2-823784F3A347}"/>
              </a:ext>
            </a:extLst>
          </p:cNvPr>
          <p:cNvSpPr txBox="1">
            <a:spLocks/>
          </p:cNvSpPr>
          <p:nvPr/>
        </p:nvSpPr>
        <p:spPr>
          <a:xfrm>
            <a:off x="1752601" y="675746"/>
            <a:ext cx="7730065" cy="101494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/>
              <a:t>SABPA 7</a:t>
            </a:r>
            <a:r>
              <a:rPr lang="en-US" sz="2600" b="1" baseline="30000"/>
              <a:t>th</a:t>
            </a:r>
            <a:r>
              <a:rPr lang="en-US" sz="2600" b="1"/>
              <a:t> Career Development – A Personal Experience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66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545</Words>
  <Application>Microsoft Office PowerPoint</Application>
  <PresentationFormat>Custom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 </vt:lpstr>
      <vt:lpstr> </vt:lpstr>
      <vt:lpstr> </vt:lpstr>
      <vt:lpstr>What is the most important factor in Career Advancement?</vt:lpstr>
      <vt:lpstr>SABPA 7th Career Development – A Personal Experience</vt:lpstr>
      <vt:lpstr>SABPA 7th Career Development – A Personal Experience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Stephen Zhou</dc:creator>
  <cp:lastModifiedBy>Richardch</cp:lastModifiedBy>
  <cp:revision>41</cp:revision>
  <cp:lastPrinted>2017-10-27T16:58:45Z</cp:lastPrinted>
  <dcterms:created xsi:type="dcterms:W3CDTF">2017-10-22T00:31:19Z</dcterms:created>
  <dcterms:modified xsi:type="dcterms:W3CDTF">2017-10-29T05:39:26Z</dcterms:modified>
</cp:coreProperties>
</file>